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4"/>
    <p:sldId id="257" r:id="rId65"/>
    <p:sldId id="258" r:id="rId66"/>
    <p:sldId id="259" r:id="rId67"/>
    <p:sldId id="260" r:id="rId68"/>
    <p:sldId id="261" r:id="rId69"/>
    <p:sldId id="262" r:id="rId70"/>
    <p:sldId id="263" r:id="rId71"/>
    <p:sldId id="264" r:id="rId72"/>
    <p:sldId id="265" r:id="rId73"/>
    <p:sldId id="266" r:id="rId74"/>
    <p:sldId id="267" r:id="rId75"/>
    <p:sldId id="268" r:id="rId76"/>
    <p:sldId id="269" r:id="rId77"/>
    <p:sldId id="270" r:id="rId78"/>
    <p:sldId id="271" r:id="rId79"/>
    <p:sldId id="272" r:id="rId8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C Compacta" charset="1" panose="00000000000000000000"/>
      <p:regular r:id="rId10"/>
    </p:embeddedFont>
    <p:embeddedFont>
      <p:font typeface="AC Compacta Italics" charset="1" panose="00000000000000000000"/>
      <p:regular r:id="rId11"/>
    </p:embeddedFont>
    <p:embeddedFont>
      <p:font typeface="TT Supermolot Neue Expanded" charset="1" panose="02000503020000020004"/>
      <p:regular r:id="rId12"/>
    </p:embeddedFont>
    <p:embeddedFont>
      <p:font typeface="TT Supermolot Neue Expanded Bold" charset="1" panose="02000803000000020004"/>
      <p:regular r:id="rId13"/>
    </p:embeddedFont>
    <p:embeddedFont>
      <p:font typeface="TT Supermolot Neue Expanded Italics" charset="1" panose="02000503020000090004"/>
      <p:regular r:id="rId14"/>
    </p:embeddedFont>
    <p:embeddedFont>
      <p:font typeface="TT Supermolot Neue Expanded Bold Italics" charset="1" panose="02000803020000090004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Noto Serif Display" charset="1" panose="02020502080505020204"/>
      <p:regular r:id="rId22"/>
    </p:embeddedFont>
    <p:embeddedFont>
      <p:font typeface="Noto Serif Display Bold" charset="1" panose="02020802080505020204"/>
      <p:regular r:id="rId23"/>
    </p:embeddedFont>
    <p:embeddedFont>
      <p:font typeface="Noto Serif Display Italics" charset="1" panose="02020502080505090204"/>
      <p:regular r:id="rId24"/>
    </p:embeddedFont>
    <p:embeddedFont>
      <p:font typeface="Noto Serif Display Bold Italics" charset="1" panose="02020802080505090204"/>
      <p:regular r:id="rId25"/>
    </p:embeddedFont>
    <p:embeddedFont>
      <p:font typeface="Noto Serif Display Thin" charset="1" panose="02020202080505020204"/>
      <p:regular r:id="rId26"/>
    </p:embeddedFont>
    <p:embeddedFont>
      <p:font typeface="Noto Serif Display Thin Italics" charset="1" panose="02020202080505090204"/>
      <p:regular r:id="rId27"/>
    </p:embeddedFont>
    <p:embeddedFont>
      <p:font typeface="Noto Serif Display Extra-Light" charset="1" panose="02020302080505020204"/>
      <p:regular r:id="rId28"/>
    </p:embeddedFont>
    <p:embeddedFont>
      <p:font typeface="Noto Serif Display Extra-Light Italics" charset="1" panose="02020302080505090204"/>
      <p:regular r:id="rId29"/>
    </p:embeddedFont>
    <p:embeddedFont>
      <p:font typeface="Noto Serif Display Light" charset="1" panose="02020402080505020204"/>
      <p:regular r:id="rId30"/>
    </p:embeddedFont>
    <p:embeddedFont>
      <p:font typeface="Noto Serif Display Light Italics" charset="1" panose="02020402080505090204"/>
      <p:regular r:id="rId31"/>
    </p:embeddedFont>
    <p:embeddedFont>
      <p:font typeface="Noto Serif Display Medium" charset="1" panose="02020602080505020204"/>
      <p:regular r:id="rId32"/>
    </p:embeddedFont>
    <p:embeddedFont>
      <p:font typeface="Noto Serif Display Medium Italics" charset="1" panose="02020602080505090204"/>
      <p:regular r:id="rId33"/>
    </p:embeddedFont>
    <p:embeddedFont>
      <p:font typeface="Noto Serif Display Semi-Bold" charset="1" panose="02020702080505020204"/>
      <p:regular r:id="rId34"/>
    </p:embeddedFont>
    <p:embeddedFont>
      <p:font typeface="Noto Serif Display Semi-Bold Italics" charset="1" panose="02020702080505090204"/>
      <p:regular r:id="rId35"/>
    </p:embeddedFont>
    <p:embeddedFont>
      <p:font typeface="Noto Serif Display Ultra-Bold" charset="1" panose="02020902080505020204"/>
      <p:regular r:id="rId36"/>
    </p:embeddedFont>
    <p:embeddedFont>
      <p:font typeface="Noto Serif Display Ultra-Bold Italics" charset="1" panose="02020902080505090204"/>
      <p:regular r:id="rId37"/>
    </p:embeddedFont>
    <p:embeddedFont>
      <p:font typeface="Noto Serif Display Heavy" charset="1" panose="02020A02080505020204"/>
      <p:regular r:id="rId38"/>
    </p:embeddedFont>
    <p:embeddedFont>
      <p:font typeface="Noto Serif Display Heavy Italics" charset="1" panose="02020A02080505090204"/>
      <p:regular r:id="rId39"/>
    </p:embeddedFont>
    <p:embeddedFont>
      <p:font typeface="Aileron" charset="1" panose="00000500000000000000"/>
      <p:regular r:id="rId40"/>
    </p:embeddedFont>
    <p:embeddedFont>
      <p:font typeface="Aileron Bold" charset="1" panose="00000800000000000000"/>
      <p:regular r:id="rId41"/>
    </p:embeddedFont>
    <p:embeddedFont>
      <p:font typeface="Aileron Italics" charset="1" panose="00000500000000000000"/>
      <p:regular r:id="rId42"/>
    </p:embeddedFont>
    <p:embeddedFont>
      <p:font typeface="Aileron Bold Italics" charset="1" panose="00000800000000000000"/>
      <p:regular r:id="rId43"/>
    </p:embeddedFont>
    <p:embeddedFont>
      <p:font typeface="Aileron Thin" charset="1" panose="00000300000000000000"/>
      <p:regular r:id="rId44"/>
    </p:embeddedFont>
    <p:embeddedFont>
      <p:font typeface="Aileron Thin Italics" charset="1" panose="00000300000000000000"/>
      <p:regular r:id="rId45"/>
    </p:embeddedFont>
    <p:embeddedFont>
      <p:font typeface="Aileron Light" charset="1" panose="00000400000000000000"/>
      <p:regular r:id="rId46"/>
    </p:embeddedFont>
    <p:embeddedFont>
      <p:font typeface="Aileron Light Italics" charset="1" panose="00000400000000000000"/>
      <p:regular r:id="rId47"/>
    </p:embeddedFont>
    <p:embeddedFont>
      <p:font typeface="Aileron Ultra-Bold" charset="1" panose="00000A00000000000000"/>
      <p:regular r:id="rId48"/>
    </p:embeddedFont>
    <p:embeddedFont>
      <p:font typeface="Aileron Ultra-Bold Italics" charset="1" panose="00000A00000000000000"/>
      <p:regular r:id="rId49"/>
    </p:embeddedFont>
    <p:embeddedFont>
      <p:font typeface="Aileron Heavy" charset="1" panose="00000A00000000000000"/>
      <p:regular r:id="rId50"/>
    </p:embeddedFont>
    <p:embeddedFont>
      <p:font typeface="Aileron Heavy Italics" charset="1" panose="00000A00000000000000"/>
      <p:regular r:id="rId51"/>
    </p:embeddedFont>
    <p:embeddedFont>
      <p:font typeface="Open Sans" charset="1" panose="00000000000000000000"/>
      <p:regular r:id="rId52"/>
    </p:embeddedFont>
    <p:embeddedFont>
      <p:font typeface="Open Sans Bold" charset="1" panose="00000000000000000000"/>
      <p:regular r:id="rId53"/>
    </p:embeddedFont>
    <p:embeddedFont>
      <p:font typeface="Open Sans Italics" charset="1" panose="00000000000000000000"/>
      <p:regular r:id="rId54"/>
    </p:embeddedFont>
    <p:embeddedFont>
      <p:font typeface="Open Sans Bold Italics" charset="1" panose="00000000000000000000"/>
      <p:regular r:id="rId55"/>
    </p:embeddedFont>
    <p:embeddedFont>
      <p:font typeface="Open Sans Light" charset="1" panose="00000000000000000000"/>
      <p:regular r:id="rId56"/>
    </p:embeddedFont>
    <p:embeddedFont>
      <p:font typeface="Open Sans Light Italics" charset="1" panose="00000000000000000000"/>
      <p:regular r:id="rId57"/>
    </p:embeddedFont>
    <p:embeddedFont>
      <p:font typeface="Open Sans Medium" charset="1" panose="00000000000000000000"/>
      <p:regular r:id="rId58"/>
    </p:embeddedFont>
    <p:embeddedFont>
      <p:font typeface="Open Sans Medium Italics" charset="1" panose="00000000000000000000"/>
      <p:regular r:id="rId59"/>
    </p:embeddedFont>
    <p:embeddedFont>
      <p:font typeface="Open Sans Semi-Bold" charset="1" panose="00000000000000000000"/>
      <p:regular r:id="rId60"/>
    </p:embeddedFont>
    <p:embeddedFont>
      <p:font typeface="Open Sans Semi-Bold Italics" charset="1" panose="00000000000000000000"/>
      <p:regular r:id="rId61"/>
    </p:embeddedFont>
    <p:embeddedFont>
      <p:font typeface="Open Sans Ultra-Bold" charset="1" panose="00000000000000000000"/>
      <p:regular r:id="rId62"/>
    </p:embeddedFont>
    <p:embeddedFont>
      <p:font typeface="Open Sans Ultra-Bold Italics" charset="1" panose="000000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slides/slide1.xml" Type="http://schemas.openxmlformats.org/officeDocument/2006/relationships/slide"/><Relationship Id="rId65" Target="slides/slide2.xml" Type="http://schemas.openxmlformats.org/officeDocument/2006/relationships/slide"/><Relationship Id="rId66" Target="slides/slide3.xml" Type="http://schemas.openxmlformats.org/officeDocument/2006/relationships/slide"/><Relationship Id="rId67" Target="slides/slide4.xml" Type="http://schemas.openxmlformats.org/officeDocument/2006/relationships/slide"/><Relationship Id="rId68" Target="slides/slide5.xml" Type="http://schemas.openxmlformats.org/officeDocument/2006/relationships/slide"/><Relationship Id="rId69" Target="slides/slide6.xml" Type="http://schemas.openxmlformats.org/officeDocument/2006/relationships/slide"/><Relationship Id="rId7" Target="fonts/font7.fntdata" Type="http://schemas.openxmlformats.org/officeDocument/2006/relationships/font"/><Relationship Id="rId70" Target="slides/slide7.xml" Type="http://schemas.openxmlformats.org/officeDocument/2006/relationships/slide"/><Relationship Id="rId71" Target="slides/slide8.xml" Type="http://schemas.openxmlformats.org/officeDocument/2006/relationships/slide"/><Relationship Id="rId72" Target="slides/slide9.xml" Type="http://schemas.openxmlformats.org/officeDocument/2006/relationships/slide"/><Relationship Id="rId73" Target="slides/slide10.xml" Type="http://schemas.openxmlformats.org/officeDocument/2006/relationships/slide"/><Relationship Id="rId74" Target="slides/slide11.xml" Type="http://schemas.openxmlformats.org/officeDocument/2006/relationships/slide"/><Relationship Id="rId75" Target="slides/slide12.xml" Type="http://schemas.openxmlformats.org/officeDocument/2006/relationships/slide"/><Relationship Id="rId76" Target="slides/slide13.xml" Type="http://schemas.openxmlformats.org/officeDocument/2006/relationships/slide"/><Relationship Id="rId77" Target="slides/slide14.xml" Type="http://schemas.openxmlformats.org/officeDocument/2006/relationships/slide"/><Relationship Id="rId78" Target="slides/slide15.xml" Type="http://schemas.openxmlformats.org/officeDocument/2006/relationships/slide"/><Relationship Id="rId79" Target="slides/slide16.xml" Type="http://schemas.openxmlformats.org/officeDocument/2006/relationships/slide"/><Relationship Id="rId8" Target="fonts/font8.fntdata" Type="http://schemas.openxmlformats.org/officeDocument/2006/relationships/font"/><Relationship Id="rId80" Target="slides/slide17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Relationship Id="rId8" Target="../media/image28.jpe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36.jpeg" Type="http://schemas.openxmlformats.org/officeDocument/2006/relationships/image"/><Relationship Id="rId7" Target="../media/image37.jpeg" Type="http://schemas.openxmlformats.org/officeDocument/2006/relationships/image"/><Relationship Id="rId8" Target="../media/image38.jpe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jpe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82171" y="1991949"/>
            <a:ext cx="13906081" cy="5860989"/>
            <a:chOff x="0" y="0"/>
            <a:chExt cx="3662507" cy="15436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62507" cy="1543635"/>
            </a:xfrm>
            <a:custGeom>
              <a:avLst/>
              <a:gdLst/>
              <a:ahLst/>
              <a:cxnLst/>
              <a:rect r="r" b="b" t="t" l="l"/>
              <a:pathLst>
                <a:path h="1543635" w="3662507">
                  <a:moveTo>
                    <a:pt x="0" y="0"/>
                  </a:moveTo>
                  <a:lnTo>
                    <a:pt x="3662507" y="0"/>
                  </a:lnTo>
                  <a:lnTo>
                    <a:pt x="3662507" y="1543635"/>
                  </a:lnTo>
                  <a:lnTo>
                    <a:pt x="0" y="1543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62507" cy="158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99748" y="2434062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14862" y="2723291"/>
            <a:ext cx="10840698" cy="464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55"/>
              </a:lnSpc>
            </a:pPr>
            <a:r>
              <a:rPr lang="en-US" sz="9682">
                <a:solidFill>
                  <a:srgbClr val="FFFFFF"/>
                </a:solidFill>
                <a:latin typeface="TT Supermolot Neue Expanded Bold"/>
              </a:rPr>
              <a:t>VNPIC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T Supermolot Neue Expanded Bold"/>
              </a:rPr>
              <a:t>BÁO CÁO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T Supermolot Neue Expanded Bold"/>
              </a:rPr>
              <a:t>DỰ ÁN TỐT NGHIỆP</a:t>
            </a:r>
          </a:p>
          <a:p>
            <a:pPr algn="ctr">
              <a:lnSpc>
                <a:spcPts val="13555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31928" y="56966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749495" y="189945"/>
            <a:ext cx="5121190" cy="2244117"/>
          </a:xfrm>
          <a:custGeom>
            <a:avLst/>
            <a:gdLst/>
            <a:ahLst/>
            <a:cxnLst/>
            <a:rect r="r" b="b" t="t" l="l"/>
            <a:pathLst>
              <a:path h="2244117" w="5121190">
                <a:moveTo>
                  <a:pt x="0" y="0"/>
                </a:moveTo>
                <a:lnTo>
                  <a:pt x="5121190" y="0"/>
                </a:lnTo>
                <a:lnTo>
                  <a:pt x="5121190" y="2244117"/>
                </a:lnTo>
                <a:lnTo>
                  <a:pt x="0" y="2244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06792" y="372984"/>
            <a:ext cx="138591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86582" y="6893095"/>
            <a:ext cx="1235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46521" y="6391871"/>
            <a:ext cx="387265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anva Sans"/>
              </a:rPr>
              <a:t>GVHD : Trần Thị Hường 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</a:rPr>
              <a:t>Lớp: MD18101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99748" y="2434062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18507" y="1068662"/>
            <a:ext cx="1084069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TT Supermolot Neue Expanded Bold"/>
              </a:rPr>
              <a:t>SITEMAP CUSTUMER APP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231928" y="56966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06792" y="372984"/>
            <a:ext cx="138591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7863" y="2743200"/>
            <a:ext cx="17915708" cy="6999248"/>
            <a:chOff x="0" y="0"/>
            <a:chExt cx="23887611" cy="9332331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6"/>
            <a:srcRect l="1605" t="0" r="1605" b="0"/>
            <a:stretch>
              <a:fillRect/>
            </a:stretch>
          </p:blipFill>
          <p:spPr>
            <a:xfrm flipH="false" flipV="false">
              <a:off x="0" y="0"/>
              <a:ext cx="23887611" cy="9332331"/>
            </a:xfrm>
            <a:prstGeom prst="rect">
              <a:avLst/>
            </a:prstGeom>
          </p:spPr>
        </p:pic>
      </p:grpSp>
      <p:grpSp>
        <p:nvGrpSpPr>
          <p:cNvPr name="Group 28" id="28"/>
          <p:cNvGrpSpPr/>
          <p:nvPr/>
        </p:nvGrpSpPr>
        <p:grpSpPr>
          <a:xfrm rot="0">
            <a:off x="3902954" y="1028700"/>
            <a:ext cx="11407136" cy="910512"/>
            <a:chOff x="0" y="0"/>
            <a:chExt cx="3004349" cy="23980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04349" cy="239806"/>
            </a:xfrm>
            <a:custGeom>
              <a:avLst/>
              <a:gdLst/>
              <a:ahLst/>
              <a:cxnLst/>
              <a:rect r="r" b="b" t="t" l="l"/>
              <a:pathLst>
                <a:path h="239806" w="3004349">
                  <a:moveTo>
                    <a:pt x="0" y="0"/>
                  </a:moveTo>
                  <a:lnTo>
                    <a:pt x="3004349" y="0"/>
                  </a:lnTo>
                  <a:lnTo>
                    <a:pt x="3004349" y="239806"/>
                  </a:lnTo>
                  <a:lnTo>
                    <a:pt x="0" y="239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3004349" cy="277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99748" y="2434062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44348" y="1313591"/>
            <a:ext cx="1084069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TT Supermolot Neue Expanded Bold"/>
              </a:rPr>
              <a:t>USECASE WEB ADMIN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231928" y="56966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55430" y="2743200"/>
            <a:ext cx="15163872" cy="6999248"/>
            <a:chOff x="0" y="0"/>
            <a:chExt cx="20218496" cy="9332331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6"/>
            <a:srcRect l="0" t="16975" r="0" b="16975"/>
            <a:stretch>
              <a:fillRect/>
            </a:stretch>
          </p:blipFill>
          <p:spPr>
            <a:xfrm flipH="false" flipV="false">
              <a:off x="0" y="0"/>
              <a:ext cx="20218496" cy="9332331"/>
            </a:xfrm>
            <a:prstGeom prst="rect">
              <a:avLst/>
            </a:prstGeom>
          </p:spPr>
        </p:pic>
      </p:grpSp>
      <p:grpSp>
        <p:nvGrpSpPr>
          <p:cNvPr name="Group 23" id="23"/>
          <p:cNvGrpSpPr/>
          <p:nvPr/>
        </p:nvGrpSpPr>
        <p:grpSpPr>
          <a:xfrm rot="0">
            <a:off x="2977910" y="1274166"/>
            <a:ext cx="11407136" cy="910512"/>
            <a:chOff x="0" y="0"/>
            <a:chExt cx="3004349" cy="2398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04349" cy="239806"/>
            </a:xfrm>
            <a:custGeom>
              <a:avLst/>
              <a:gdLst/>
              <a:ahLst/>
              <a:cxnLst/>
              <a:rect r="r" b="b" t="t" l="l"/>
              <a:pathLst>
                <a:path h="239806" w="3004349">
                  <a:moveTo>
                    <a:pt x="0" y="0"/>
                  </a:moveTo>
                  <a:lnTo>
                    <a:pt x="3004349" y="0"/>
                  </a:lnTo>
                  <a:lnTo>
                    <a:pt x="3004349" y="239806"/>
                  </a:lnTo>
                  <a:lnTo>
                    <a:pt x="0" y="239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004349" cy="277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06792" y="389964"/>
            <a:ext cx="138591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99748" y="2434062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31928" y="56966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544348" y="1313591"/>
            <a:ext cx="1084069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TT Supermolot Neue Expanded Bold"/>
              </a:rPr>
              <a:t>SITEMAP WEB ADMIN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261129" y="1274166"/>
            <a:ext cx="11407136" cy="910512"/>
            <a:chOff x="0" y="0"/>
            <a:chExt cx="3004349" cy="2398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04349" cy="239806"/>
            </a:xfrm>
            <a:custGeom>
              <a:avLst/>
              <a:gdLst/>
              <a:ahLst/>
              <a:cxnLst/>
              <a:rect r="r" b="b" t="t" l="l"/>
              <a:pathLst>
                <a:path h="239806" w="3004349">
                  <a:moveTo>
                    <a:pt x="0" y="0"/>
                  </a:moveTo>
                  <a:lnTo>
                    <a:pt x="3004349" y="0"/>
                  </a:lnTo>
                  <a:lnTo>
                    <a:pt x="3004349" y="239806"/>
                  </a:lnTo>
                  <a:lnTo>
                    <a:pt x="0" y="239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004349" cy="277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592704" y="2434062"/>
            <a:ext cx="12852838" cy="7562102"/>
          </a:xfrm>
          <a:custGeom>
            <a:avLst/>
            <a:gdLst/>
            <a:ahLst/>
            <a:cxnLst/>
            <a:rect r="r" b="b" t="t" l="l"/>
            <a:pathLst>
              <a:path h="7562102" w="12852838">
                <a:moveTo>
                  <a:pt x="0" y="0"/>
                </a:moveTo>
                <a:lnTo>
                  <a:pt x="12852838" y="0"/>
                </a:lnTo>
                <a:lnTo>
                  <a:pt x="12852838" y="7562102"/>
                </a:lnTo>
                <a:lnTo>
                  <a:pt x="0" y="7562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21" t="-423" r="-1267" b="-208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6792" y="389964"/>
            <a:ext cx="138591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6792" y="389964"/>
            <a:ext cx="138591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68176" y="2907850"/>
            <a:ext cx="10816870" cy="3866926"/>
            <a:chOff x="0" y="0"/>
            <a:chExt cx="2848887" cy="10184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48887" cy="1018450"/>
            </a:xfrm>
            <a:custGeom>
              <a:avLst/>
              <a:gdLst/>
              <a:ahLst/>
              <a:cxnLst/>
              <a:rect r="r" b="b" t="t" l="l"/>
              <a:pathLst>
                <a:path h="1018450" w="2848887">
                  <a:moveTo>
                    <a:pt x="0" y="0"/>
                  </a:moveTo>
                  <a:lnTo>
                    <a:pt x="2848887" y="0"/>
                  </a:lnTo>
                  <a:lnTo>
                    <a:pt x="2848887" y="1018450"/>
                  </a:lnTo>
                  <a:lnTo>
                    <a:pt x="0" y="1018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848887" cy="1056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544348" y="4388101"/>
            <a:ext cx="1084069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TT Supermolot Neue Expanded Bold"/>
              </a:rPr>
              <a:t>CÁC CHỨC NĂNG CHÍNH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99748" y="2434062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31928" y="56966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132694" y="1242653"/>
            <a:ext cx="11851993" cy="1020467"/>
            <a:chOff x="0" y="0"/>
            <a:chExt cx="3121513" cy="2687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121513" cy="268765"/>
            </a:xfrm>
            <a:custGeom>
              <a:avLst/>
              <a:gdLst/>
              <a:ahLst/>
              <a:cxnLst/>
              <a:rect r="r" b="b" t="t" l="l"/>
              <a:pathLst>
                <a:path h="268765" w="3121513">
                  <a:moveTo>
                    <a:pt x="0" y="0"/>
                  </a:moveTo>
                  <a:lnTo>
                    <a:pt x="3121513" y="0"/>
                  </a:lnTo>
                  <a:lnTo>
                    <a:pt x="3121513" y="268765"/>
                  </a:lnTo>
                  <a:lnTo>
                    <a:pt x="0" y="268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121513" cy="306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11913" y="2434062"/>
            <a:ext cx="3175670" cy="6564040"/>
            <a:chOff x="0" y="0"/>
            <a:chExt cx="4234226" cy="8752054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6"/>
            <a:srcRect l="0" t="1958" r="0" b="1958"/>
            <a:stretch>
              <a:fillRect/>
            </a:stretch>
          </p:blipFill>
          <p:spPr>
            <a:xfrm flipH="false" flipV="false">
              <a:off x="0" y="0"/>
              <a:ext cx="4234226" cy="8752054"/>
            </a:xfrm>
            <a:prstGeom prst="rect">
              <a:avLst/>
            </a:prstGeom>
          </p:spPr>
        </p:pic>
      </p:grpSp>
      <p:grpSp>
        <p:nvGrpSpPr>
          <p:cNvPr name="Group 25" id="25"/>
          <p:cNvGrpSpPr/>
          <p:nvPr/>
        </p:nvGrpSpPr>
        <p:grpSpPr>
          <a:xfrm rot="0">
            <a:off x="3887730" y="2434062"/>
            <a:ext cx="3175670" cy="6564040"/>
            <a:chOff x="0" y="0"/>
            <a:chExt cx="4234226" cy="8752054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7"/>
            <a:srcRect l="0" t="1813" r="0" b="1813"/>
            <a:stretch>
              <a:fillRect/>
            </a:stretch>
          </p:blipFill>
          <p:spPr>
            <a:xfrm flipH="false" flipV="false">
              <a:off x="0" y="0"/>
              <a:ext cx="4234226" cy="8752054"/>
            </a:xfrm>
            <a:prstGeom prst="rect">
              <a:avLst/>
            </a:prstGeom>
          </p:spPr>
        </p:pic>
      </p:grpSp>
      <p:grpSp>
        <p:nvGrpSpPr>
          <p:cNvPr name="Group 27" id="27"/>
          <p:cNvGrpSpPr/>
          <p:nvPr/>
        </p:nvGrpSpPr>
        <p:grpSpPr>
          <a:xfrm rot="0">
            <a:off x="11065210" y="2434062"/>
            <a:ext cx="3175670" cy="6564040"/>
            <a:chOff x="0" y="0"/>
            <a:chExt cx="4234226" cy="8752054"/>
          </a:xfrm>
        </p:grpSpPr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8"/>
            <a:srcRect l="0" t="1813" r="0" b="1813"/>
            <a:stretch>
              <a:fillRect/>
            </a:stretch>
          </p:blipFill>
          <p:spPr>
            <a:xfrm flipH="false" flipV="false">
              <a:off x="0" y="0"/>
              <a:ext cx="4234226" cy="8752054"/>
            </a:xfrm>
            <a:prstGeom prst="rect">
              <a:avLst/>
            </a:prstGeom>
          </p:spPr>
        </p:pic>
      </p:grpSp>
      <p:grpSp>
        <p:nvGrpSpPr>
          <p:cNvPr name="Group 29" id="29"/>
          <p:cNvGrpSpPr/>
          <p:nvPr/>
        </p:nvGrpSpPr>
        <p:grpSpPr>
          <a:xfrm rot="0">
            <a:off x="7479965" y="2434062"/>
            <a:ext cx="3175670" cy="6564040"/>
            <a:chOff x="0" y="0"/>
            <a:chExt cx="4234226" cy="8752054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9"/>
            <a:srcRect l="0" t="1942" r="0" b="1942"/>
            <a:stretch>
              <a:fillRect/>
            </a:stretch>
          </p:blipFill>
          <p:spPr>
            <a:xfrm flipH="false" flipV="false">
              <a:off x="0" y="0"/>
              <a:ext cx="4234226" cy="8752054"/>
            </a:xfrm>
            <a:prstGeom prst="rect">
              <a:avLst/>
            </a:prstGeom>
          </p:spPr>
        </p:pic>
      </p:grpSp>
      <p:grpSp>
        <p:nvGrpSpPr>
          <p:cNvPr name="Group 31" id="31"/>
          <p:cNvGrpSpPr/>
          <p:nvPr/>
        </p:nvGrpSpPr>
        <p:grpSpPr>
          <a:xfrm rot="0">
            <a:off x="14675400" y="2414594"/>
            <a:ext cx="3175670" cy="6564040"/>
            <a:chOff x="0" y="0"/>
            <a:chExt cx="4234226" cy="8752054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10"/>
            <a:srcRect l="0" t="2120" r="0" b="2120"/>
            <a:stretch>
              <a:fillRect/>
            </a:stretch>
          </p:blipFill>
          <p:spPr>
            <a:xfrm flipH="false" flipV="false">
              <a:off x="0" y="0"/>
              <a:ext cx="4234226" cy="8752054"/>
            </a:xfrm>
            <a:prstGeom prst="rect">
              <a:avLst/>
            </a:prstGeom>
          </p:spPr>
        </p:pic>
      </p:grpSp>
      <p:sp>
        <p:nvSpPr>
          <p:cNvPr name="TextBox 33" id="33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06792" y="389964"/>
            <a:ext cx="138591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610266" y="1311244"/>
            <a:ext cx="11233419" cy="78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TT Supermolot Neue Expanded Bold"/>
              </a:rPr>
              <a:t>MÀN HÌNH ĐĂNG NHẬP, ĐĂNG KÝ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-12528" y="9274327"/>
            <a:ext cx="374785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ĐĂNG NHẬP  CHÍNH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502901" y="9386094"/>
            <a:ext cx="328219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 ĐĂNG KÝ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967110" y="9274327"/>
            <a:ext cx="328219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QUÊN MẬT KHẨU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96063" y="9267825"/>
            <a:ext cx="438437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ĐỔI MẬT KHẨU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781201" y="9209882"/>
            <a:ext cx="328219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ĐĂNG NHẬP EMAIL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99748" y="2434062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31928" y="56966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593550" y="1242653"/>
            <a:ext cx="11100901" cy="1020467"/>
            <a:chOff x="0" y="0"/>
            <a:chExt cx="2923694" cy="2687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23694" cy="268765"/>
            </a:xfrm>
            <a:custGeom>
              <a:avLst/>
              <a:gdLst/>
              <a:ahLst/>
              <a:cxnLst/>
              <a:rect r="r" b="b" t="t" l="l"/>
              <a:pathLst>
                <a:path h="268765" w="2923694">
                  <a:moveTo>
                    <a:pt x="0" y="0"/>
                  </a:moveTo>
                  <a:lnTo>
                    <a:pt x="2923694" y="0"/>
                  </a:lnTo>
                  <a:lnTo>
                    <a:pt x="2923694" y="268765"/>
                  </a:lnTo>
                  <a:lnTo>
                    <a:pt x="0" y="268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923694" cy="306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118924" y="1311244"/>
            <a:ext cx="7470299" cy="78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TT Supermolot Neue Expanded Bold"/>
              </a:rPr>
              <a:t>MÀN HÌNH CHÍNH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1729" y="9385525"/>
            <a:ext cx="24861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 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47053" y="9305202"/>
            <a:ext cx="273110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 POST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91703" y="9305202"/>
            <a:ext cx="328219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 THÔNG BÁO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45402" y="9305202"/>
            <a:ext cx="328219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 TÌM KIẾM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99100" y="9267825"/>
            <a:ext cx="438437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 PROFILE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06792" y="389964"/>
            <a:ext cx="138591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400049" y="2472162"/>
            <a:ext cx="2913073" cy="6599809"/>
            <a:chOff x="0" y="0"/>
            <a:chExt cx="3884097" cy="8799745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6"/>
            <a:srcRect l="3348" t="0" r="3348" b="0"/>
            <a:stretch>
              <a:fillRect/>
            </a:stretch>
          </p:blipFill>
          <p:spPr>
            <a:xfrm flipH="false" flipV="false">
              <a:off x="0" y="0"/>
              <a:ext cx="3884097" cy="8799745"/>
            </a:xfrm>
            <a:prstGeom prst="rect">
              <a:avLst/>
            </a:prstGeom>
          </p:spPr>
        </p:pic>
      </p:grpSp>
      <p:grpSp>
        <p:nvGrpSpPr>
          <p:cNvPr name="Group 36" id="36"/>
          <p:cNvGrpSpPr/>
          <p:nvPr/>
        </p:nvGrpSpPr>
        <p:grpSpPr>
          <a:xfrm rot="0">
            <a:off x="4017972" y="2434062"/>
            <a:ext cx="2913073" cy="6564040"/>
            <a:chOff x="0" y="0"/>
            <a:chExt cx="3884097" cy="8752054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7"/>
            <a:srcRect l="2735" t="0" r="2735" b="0"/>
            <a:stretch>
              <a:fillRect/>
            </a:stretch>
          </p:blipFill>
          <p:spPr>
            <a:xfrm flipH="false" flipV="false">
              <a:off x="0" y="0"/>
              <a:ext cx="3884097" cy="8752054"/>
            </a:xfrm>
            <a:prstGeom prst="rect">
              <a:avLst/>
            </a:prstGeom>
          </p:spPr>
        </p:pic>
      </p:grpSp>
      <p:grpSp>
        <p:nvGrpSpPr>
          <p:cNvPr name="Group 38" id="38"/>
          <p:cNvGrpSpPr/>
          <p:nvPr/>
        </p:nvGrpSpPr>
        <p:grpSpPr>
          <a:xfrm rot="0">
            <a:off x="7596943" y="2486318"/>
            <a:ext cx="2913073" cy="6599809"/>
            <a:chOff x="0" y="0"/>
            <a:chExt cx="3884097" cy="8799745"/>
          </a:xfrm>
        </p:grpSpPr>
        <p:pic>
          <p:nvPicPr>
            <p:cNvPr name="Picture 39" id="39"/>
            <p:cNvPicPr>
              <a:picLocks noChangeAspect="true"/>
            </p:cNvPicPr>
            <p:nvPr/>
          </p:nvPicPr>
          <p:blipFill>
            <a:blip r:embed="rId8"/>
            <a:srcRect l="2836" t="0" r="2836" b="0"/>
            <a:stretch>
              <a:fillRect/>
            </a:stretch>
          </p:blipFill>
          <p:spPr>
            <a:xfrm flipH="false" flipV="false">
              <a:off x="0" y="0"/>
              <a:ext cx="3884097" cy="8799745"/>
            </a:xfrm>
            <a:prstGeom prst="rect">
              <a:avLst/>
            </a:prstGeom>
          </p:spPr>
        </p:pic>
      </p:grpSp>
      <p:grpSp>
        <p:nvGrpSpPr>
          <p:cNvPr name="Group 40" id="40"/>
          <p:cNvGrpSpPr/>
          <p:nvPr/>
        </p:nvGrpSpPr>
        <p:grpSpPr>
          <a:xfrm rot="0">
            <a:off x="11240652" y="2514893"/>
            <a:ext cx="2913073" cy="6599809"/>
            <a:chOff x="0" y="0"/>
            <a:chExt cx="3884097" cy="8799745"/>
          </a:xfrm>
        </p:grpSpPr>
        <p:pic>
          <p:nvPicPr>
            <p:cNvPr name="Picture 41" id="41"/>
            <p:cNvPicPr>
              <a:picLocks noChangeAspect="true"/>
            </p:cNvPicPr>
            <p:nvPr/>
          </p:nvPicPr>
          <p:blipFill>
            <a:blip r:embed="rId9"/>
            <a:srcRect l="2982" t="0" r="2982" b="0"/>
            <a:stretch>
              <a:fillRect/>
            </a:stretch>
          </p:blipFill>
          <p:spPr>
            <a:xfrm flipH="false" flipV="false">
              <a:off x="0" y="0"/>
              <a:ext cx="3884097" cy="8799745"/>
            </a:xfrm>
            <a:prstGeom prst="rect">
              <a:avLst/>
            </a:prstGeom>
          </p:spPr>
        </p:pic>
      </p:grpSp>
      <p:grpSp>
        <p:nvGrpSpPr>
          <p:cNvPr name="Group 42" id="42"/>
          <p:cNvGrpSpPr/>
          <p:nvPr/>
        </p:nvGrpSpPr>
        <p:grpSpPr>
          <a:xfrm rot="0">
            <a:off x="14973536" y="2486318"/>
            <a:ext cx="2913073" cy="6599809"/>
            <a:chOff x="0" y="0"/>
            <a:chExt cx="3884097" cy="8799745"/>
          </a:xfrm>
        </p:grpSpPr>
        <p:pic>
          <p:nvPicPr>
            <p:cNvPr name="Picture 43" id="43"/>
            <p:cNvPicPr>
              <a:picLocks noChangeAspect="true"/>
            </p:cNvPicPr>
            <p:nvPr/>
          </p:nvPicPr>
          <p:blipFill>
            <a:blip r:embed="rId10"/>
            <a:srcRect l="2171" t="0" r="2171" b="0"/>
            <a:stretch>
              <a:fillRect/>
            </a:stretch>
          </p:blipFill>
          <p:spPr>
            <a:xfrm flipH="false" flipV="false">
              <a:off x="0" y="0"/>
              <a:ext cx="3884097" cy="87997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99748" y="2434062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31928" y="56966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93550" y="1242653"/>
            <a:ext cx="11100901" cy="1020467"/>
            <a:chOff x="0" y="0"/>
            <a:chExt cx="2923694" cy="2687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23694" cy="268765"/>
            </a:xfrm>
            <a:custGeom>
              <a:avLst/>
              <a:gdLst/>
              <a:ahLst/>
              <a:cxnLst/>
              <a:rect r="r" b="b" t="t" l="l"/>
              <a:pathLst>
                <a:path h="268765" w="2923694">
                  <a:moveTo>
                    <a:pt x="0" y="0"/>
                  </a:moveTo>
                  <a:lnTo>
                    <a:pt x="2923694" y="0"/>
                  </a:lnTo>
                  <a:lnTo>
                    <a:pt x="2923694" y="268765"/>
                  </a:lnTo>
                  <a:lnTo>
                    <a:pt x="0" y="268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923694" cy="306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28812" y="2530716"/>
            <a:ext cx="2913073" cy="6599809"/>
            <a:chOff x="0" y="0"/>
            <a:chExt cx="3884097" cy="8799745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6"/>
            <a:srcRect l="2750" t="0" r="2750" b="0"/>
            <a:stretch>
              <a:fillRect/>
            </a:stretch>
          </p:blipFill>
          <p:spPr>
            <a:xfrm flipH="false" flipV="false">
              <a:off x="0" y="0"/>
              <a:ext cx="3884097" cy="8799745"/>
            </a:xfrm>
            <a:prstGeom prst="rect">
              <a:avLst/>
            </a:prstGeom>
          </p:spPr>
        </p:pic>
      </p:grpSp>
      <p:grpSp>
        <p:nvGrpSpPr>
          <p:cNvPr name="Group 25" id="25"/>
          <p:cNvGrpSpPr/>
          <p:nvPr/>
        </p:nvGrpSpPr>
        <p:grpSpPr>
          <a:xfrm rot="0">
            <a:off x="5251634" y="2530716"/>
            <a:ext cx="2913073" cy="6564040"/>
            <a:chOff x="0" y="0"/>
            <a:chExt cx="3884097" cy="8752054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7"/>
            <a:srcRect l="2280" t="0" r="2280" b="0"/>
            <a:stretch>
              <a:fillRect/>
            </a:stretch>
          </p:blipFill>
          <p:spPr>
            <a:xfrm flipH="false" flipV="false">
              <a:off x="0" y="0"/>
              <a:ext cx="3884097" cy="8752054"/>
            </a:xfrm>
            <a:prstGeom prst="rect">
              <a:avLst/>
            </a:prstGeom>
          </p:spPr>
        </p:pic>
      </p:grpSp>
      <p:grpSp>
        <p:nvGrpSpPr>
          <p:cNvPr name="Group 27" id="27"/>
          <p:cNvGrpSpPr/>
          <p:nvPr/>
        </p:nvGrpSpPr>
        <p:grpSpPr>
          <a:xfrm rot="0">
            <a:off x="9973440" y="2530716"/>
            <a:ext cx="2913073" cy="6640478"/>
            <a:chOff x="0" y="0"/>
            <a:chExt cx="3884097" cy="8853971"/>
          </a:xfrm>
        </p:grpSpPr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8"/>
            <a:srcRect l="2273" t="0" r="2273" b="0"/>
            <a:stretch>
              <a:fillRect/>
            </a:stretch>
          </p:blipFill>
          <p:spPr>
            <a:xfrm flipH="false" flipV="false">
              <a:off x="0" y="0"/>
              <a:ext cx="3884097" cy="8853971"/>
            </a:xfrm>
            <a:prstGeom prst="rect">
              <a:avLst/>
            </a:prstGeom>
          </p:spPr>
        </p:pic>
      </p:grpSp>
      <p:grpSp>
        <p:nvGrpSpPr>
          <p:cNvPr name="Group 29" id="29"/>
          <p:cNvGrpSpPr/>
          <p:nvPr/>
        </p:nvGrpSpPr>
        <p:grpSpPr>
          <a:xfrm rot="0">
            <a:off x="14696262" y="2494947"/>
            <a:ext cx="2913073" cy="6599809"/>
            <a:chOff x="0" y="0"/>
            <a:chExt cx="3884097" cy="8799745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9"/>
            <a:srcRect l="2602" t="0" r="2602" b="0"/>
            <a:stretch>
              <a:fillRect/>
            </a:stretch>
          </p:blipFill>
          <p:spPr>
            <a:xfrm flipH="false" flipV="false">
              <a:off x="0" y="0"/>
              <a:ext cx="3884097" cy="8799745"/>
            </a:xfrm>
            <a:prstGeom prst="rect">
              <a:avLst/>
            </a:prstGeom>
          </p:spPr>
        </p:pic>
      </p:grpSp>
      <p:sp>
        <p:nvSpPr>
          <p:cNvPr name="TextBox 31" id="3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18924" y="1311244"/>
            <a:ext cx="7470299" cy="78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TT Supermolot Neue Expanded Bold"/>
              </a:rPr>
              <a:t>MÀN HÌNH CHI TIẾT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5535" y="9305202"/>
            <a:ext cx="269962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CHỈNH SỬA HỒ SƠ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251634" y="9481414"/>
            <a:ext cx="328219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 CÀI ĐẶT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854074" y="9380744"/>
            <a:ext cx="328219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THAY ĐỔI MẬT KHẨU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630901" y="9330602"/>
            <a:ext cx="438437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 Bold"/>
              </a:rPr>
              <a:t>MÀN HÌNH BÌNH LUẬN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06792" y="389964"/>
            <a:ext cx="138591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77910" y="3512224"/>
            <a:ext cx="12332180" cy="3262552"/>
            <a:chOff x="0" y="0"/>
            <a:chExt cx="3247982" cy="8592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47982" cy="859273"/>
            </a:xfrm>
            <a:custGeom>
              <a:avLst/>
              <a:gdLst/>
              <a:ahLst/>
              <a:cxnLst/>
              <a:rect r="r" b="b" t="t" l="l"/>
              <a:pathLst>
                <a:path h="859273" w="3247982">
                  <a:moveTo>
                    <a:pt x="0" y="0"/>
                  </a:moveTo>
                  <a:lnTo>
                    <a:pt x="3247982" y="0"/>
                  </a:lnTo>
                  <a:lnTo>
                    <a:pt x="3247982" y="859273"/>
                  </a:lnTo>
                  <a:lnTo>
                    <a:pt x="0" y="859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47982" cy="89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899748" y="2434062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596319" y="4066062"/>
            <a:ext cx="11095362" cy="194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5"/>
              </a:lnSpc>
              <a:spcBef>
                <a:spcPct val="0"/>
              </a:spcBef>
            </a:pPr>
            <a:r>
              <a:rPr lang="en-US" sz="11318">
                <a:solidFill>
                  <a:srgbClr val="FFFFFF"/>
                </a:solidFill>
                <a:latin typeface="TT Supermolot Neue Expanded Bold"/>
              </a:rPr>
              <a:t>THANK YOU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231928" y="56966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06792" y="389964"/>
            <a:ext cx="138591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00629" y="534081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00629" y="62618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01ED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1ED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82008" y="282354"/>
            <a:ext cx="168473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491225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45542" y="9586788"/>
            <a:ext cx="2252453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www.reallygreatsite.com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6587" y="2435982"/>
            <a:ext cx="3669014" cy="81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1EDFF"/>
                </a:solidFill>
                <a:latin typeface="Open Sans Bold"/>
              </a:rPr>
              <a:t>Hoàng Văn Thành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1EDFF"/>
                </a:solidFill>
                <a:latin typeface="Open Sans Bold"/>
              </a:rPr>
              <a:t>Trưởng nhóm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85787" y="2466461"/>
            <a:ext cx="2735520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1EDFF"/>
                </a:solidFill>
                <a:latin typeface="Open Sans Bold"/>
              </a:rPr>
              <a:t>Trần Giang Long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33605" y="3441823"/>
            <a:ext cx="304950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</a:rPr>
              <a:t>PS25556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54564" y="2435982"/>
            <a:ext cx="3164145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1EDFF"/>
                </a:solidFill>
                <a:latin typeface="Open Sans Bold"/>
              </a:rPr>
              <a:t>Trần Hoài Pháp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28793" y="938921"/>
            <a:ext cx="9956253" cy="776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5400">
                <a:solidFill>
                  <a:srgbClr val="01EDFF"/>
                </a:solidFill>
                <a:latin typeface="TT Supermolot Neue Expanded"/>
              </a:rPr>
              <a:t>CÁC THÀNH VIÊN NHÓM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24377" y="6749702"/>
            <a:ext cx="3164145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1EDFF"/>
                </a:solidFill>
                <a:latin typeface="Open Sans Bold"/>
              </a:rPr>
              <a:t>Ngô Đình Duy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41518" y="6719222"/>
            <a:ext cx="2130804" cy="81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1EDFF"/>
                </a:solidFill>
                <a:latin typeface="Open Sans Bold"/>
              </a:rPr>
              <a:t>Tống Đặng Phong Phi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95155" y="6570632"/>
            <a:ext cx="3164145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1EDFF"/>
                </a:solidFill>
                <a:latin typeface="Open Sans Bold"/>
              </a:rPr>
              <a:t>Nguyễn Nhật Triều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24377" y="3441823"/>
            <a:ext cx="304950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</a:rPr>
              <a:t>PS25812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20791" y="3441823"/>
            <a:ext cx="304950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</a:rPr>
              <a:t>PS25504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24377" y="7620996"/>
            <a:ext cx="304950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</a:rPr>
              <a:t>PS25894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09797" y="7620996"/>
            <a:ext cx="304950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</a:rPr>
              <a:t>PS25713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33605" y="7620996"/>
            <a:ext cx="304950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</a:rPr>
              <a:t>PS25878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741126" y="2410902"/>
          <a:ext cx="7706067" cy="4861560"/>
        </p:xfrm>
        <a:graphic>
          <a:graphicData uri="http://schemas.openxmlformats.org/drawingml/2006/table">
            <a:tbl>
              <a:tblPr/>
              <a:tblGrid>
                <a:gridCol w="7706067"/>
              </a:tblGrid>
              <a:tr h="1620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 Bold"/>
                        </a:rPr>
                        <a:t>1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TT Supermolot Neue Expanded Bold"/>
                        </a:rPr>
                        <a:t>Giới thiệu đề tài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</a:tr>
              <a:tr h="1620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 Bold"/>
                        </a:rPr>
                        <a:t>2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TT Supermolot Neue Expanded Bold"/>
                        </a:rPr>
                        <a:t>Sơ đồ ERD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</a:tr>
              <a:tr h="16205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 Bold"/>
                        </a:rPr>
                        <a:t>3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TT Supermolot Neue Expanded Bold"/>
                        </a:rPr>
                        <a:t>Các chức năng chính &amp; Chức năng phụ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9079438" y="2410902"/>
            <a:ext cx="1273262" cy="1481614"/>
            <a:chOff x="0" y="0"/>
            <a:chExt cx="1697682" cy="197548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9079438" y="4100875"/>
            <a:ext cx="1273262" cy="1481614"/>
            <a:chOff x="0" y="0"/>
            <a:chExt cx="1697682" cy="197548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9144000" y="5790848"/>
            <a:ext cx="1273262" cy="1481614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04495" y="5790848"/>
            <a:ext cx="1273262" cy="1481614"/>
            <a:chOff x="0" y="0"/>
            <a:chExt cx="1697682" cy="197548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61525" y="574252"/>
              <a:ext cx="774633" cy="752805"/>
            </a:xfrm>
            <a:custGeom>
              <a:avLst/>
              <a:gdLst/>
              <a:ahLst/>
              <a:cxnLst/>
              <a:rect r="r" b="b" t="t" l="l"/>
              <a:pathLst>
                <a:path h="752805" w="774633">
                  <a:moveTo>
                    <a:pt x="0" y="0"/>
                  </a:moveTo>
                  <a:lnTo>
                    <a:pt x="774633" y="0"/>
                  </a:lnTo>
                  <a:lnTo>
                    <a:pt x="774633" y="752804"/>
                  </a:lnTo>
                  <a:lnTo>
                    <a:pt x="0" y="752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9382890" y="4517964"/>
            <a:ext cx="666358" cy="625536"/>
          </a:xfrm>
          <a:custGeom>
            <a:avLst/>
            <a:gdLst/>
            <a:ahLst/>
            <a:cxnLst/>
            <a:rect r="r" b="b" t="t" l="l"/>
            <a:pathLst>
              <a:path h="625536" w="666358">
                <a:moveTo>
                  <a:pt x="0" y="0"/>
                </a:moveTo>
                <a:lnTo>
                  <a:pt x="666358" y="0"/>
                </a:lnTo>
                <a:lnTo>
                  <a:pt x="666358" y="625536"/>
                </a:lnTo>
                <a:lnTo>
                  <a:pt x="0" y="625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25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280375" y="2716015"/>
            <a:ext cx="871389" cy="871389"/>
          </a:xfrm>
          <a:custGeom>
            <a:avLst/>
            <a:gdLst/>
            <a:ahLst/>
            <a:cxnLst/>
            <a:rect r="r" b="b" t="t" l="l"/>
            <a:pathLst>
              <a:path h="871389" w="871389">
                <a:moveTo>
                  <a:pt x="0" y="0"/>
                </a:moveTo>
                <a:lnTo>
                  <a:pt x="871389" y="0"/>
                </a:lnTo>
                <a:lnTo>
                  <a:pt x="871389" y="871388"/>
                </a:lnTo>
                <a:lnTo>
                  <a:pt x="0" y="871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28700" y="4426305"/>
            <a:ext cx="6952527" cy="1434390"/>
            <a:chOff x="0" y="0"/>
            <a:chExt cx="9270037" cy="1912521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66725"/>
              <a:ext cx="9270037" cy="1203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168">
                  <a:solidFill>
                    <a:srgbClr val="9777B6"/>
                  </a:solidFill>
                  <a:latin typeface="TT Supermolot Neue Expanded Bold"/>
                </a:rPr>
                <a:t>NỘI DUNG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1333824"/>
              <a:ext cx="9270037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171575" y="372984"/>
            <a:ext cx="52134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5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53218" y="343912"/>
            <a:ext cx="1385913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0" y="1850565"/>
            <a:ext cx="8375085" cy="6585871"/>
            <a:chOff x="0" y="0"/>
            <a:chExt cx="11166780" cy="8781161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5"/>
            <a:srcRect l="0" t="23804" r="0" b="23804"/>
            <a:stretch>
              <a:fillRect/>
            </a:stretch>
          </p:blipFill>
          <p:spPr>
            <a:xfrm flipH="true" flipV="false">
              <a:off x="0" y="0"/>
              <a:ext cx="11166780" cy="8781161"/>
            </a:xfrm>
            <a:prstGeom prst="rect">
              <a:avLst/>
            </a:prstGeom>
          </p:spPr>
        </p:pic>
      </p:grpSp>
      <p:grpSp>
        <p:nvGrpSpPr>
          <p:cNvPr name="Group 23" id="23"/>
          <p:cNvGrpSpPr/>
          <p:nvPr/>
        </p:nvGrpSpPr>
        <p:grpSpPr>
          <a:xfrm rot="0">
            <a:off x="0" y="8585012"/>
            <a:ext cx="8375085" cy="1701988"/>
            <a:chOff x="0" y="0"/>
            <a:chExt cx="2205784" cy="4482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05784" cy="448260"/>
            </a:xfrm>
            <a:custGeom>
              <a:avLst/>
              <a:gdLst/>
              <a:ahLst/>
              <a:cxnLst/>
              <a:rect r="r" b="b" t="t" l="l"/>
              <a:pathLst>
                <a:path h="448260" w="2205784">
                  <a:moveTo>
                    <a:pt x="0" y="0"/>
                  </a:moveTo>
                  <a:lnTo>
                    <a:pt x="2205784" y="0"/>
                  </a:lnTo>
                  <a:lnTo>
                    <a:pt x="2205784" y="448260"/>
                  </a:lnTo>
                  <a:lnTo>
                    <a:pt x="0" y="448260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205784" cy="48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687073" y="2438427"/>
            <a:ext cx="7376498" cy="78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TT Supermolot Neue Expanded Bold"/>
              </a:rPr>
              <a:t>GIỚI THIỆU ĐỀ TÀI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687073" y="2378747"/>
            <a:ext cx="1193492" cy="47625"/>
            <a:chOff x="0" y="0"/>
            <a:chExt cx="314335" cy="1254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14335" cy="12543"/>
            </a:xfrm>
            <a:custGeom>
              <a:avLst/>
              <a:gdLst/>
              <a:ahLst/>
              <a:cxnLst/>
              <a:rect r="r" b="b" t="t" l="l"/>
              <a:pathLst>
                <a:path h="12543" w="314335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7296923" y="772403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687073" y="3519040"/>
            <a:ext cx="6804726" cy="545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Supermolot Neue Expanded"/>
              </a:rPr>
              <a:t>VNPIC là ứng dụng mạng xã hội.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Supermolot Neue Expanded"/>
              </a:rPr>
              <a:t>Là nơi mọi người có thể tìm thấy nhau.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Supermolot Neue Expanded"/>
              </a:rPr>
              <a:t>Tại VNPIC  người   dùng   có   thể   tạo   các   dòng  chia  sẻ   về   một   loạt   các   chủ   đề:  từ   những   sở   thích   cá   nhân  các   vấn   đề   xã   hội   và   văn   hóa ,  mở   ra   cơ   hội   cho   các   cuộc   thảo   luận  ý  nghĩa   và   tương   tác   chất   lượng.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Supermolot Neue Expanded"/>
              </a:rPr>
              <a:t> VNPIC  cũng   tích   hợp   các   công   nghệ   tiên   tiến   để   giúp   người   dùng   dễ   dàng   tìm   kiếm   và   theo   dõi   các   chủ   đề   họ   quan   tâm.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T Supermolot Neue Expanded"/>
              </a:rPr>
              <a:t> Về mặt bảo mật và quyền riêng tư,  VNPIC  đặt ra các tiêu chuẩn cao nhất.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5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82008" y="372984"/>
            <a:ext cx="1385913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621081" y="1761366"/>
            <a:ext cx="3899926" cy="6585871"/>
            <a:chOff x="0" y="0"/>
            <a:chExt cx="5199901" cy="8781161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5"/>
            <a:srcRect l="0" t="0" r="11119" b="0"/>
            <a:stretch>
              <a:fillRect/>
            </a:stretch>
          </p:blipFill>
          <p:spPr>
            <a:xfrm flipH="true" flipV="false">
              <a:off x="0" y="0"/>
              <a:ext cx="5199901" cy="8781161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1028700" y="1761366"/>
            <a:ext cx="1329943" cy="6585871"/>
            <a:chOff x="0" y="0"/>
            <a:chExt cx="350273" cy="1734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50273" cy="1734550"/>
            </a:xfrm>
            <a:custGeom>
              <a:avLst/>
              <a:gdLst/>
              <a:ahLst/>
              <a:cxnLst/>
              <a:rect r="r" b="b" t="t" l="l"/>
              <a:pathLst>
                <a:path h="1734550" w="350273">
                  <a:moveTo>
                    <a:pt x="0" y="0"/>
                  </a:moveTo>
                  <a:lnTo>
                    <a:pt x="350273" y="0"/>
                  </a:lnTo>
                  <a:lnTo>
                    <a:pt x="350273" y="1734550"/>
                  </a:lnTo>
                  <a:lnTo>
                    <a:pt x="0" y="1734550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50273" cy="177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5442845" y="7392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019047" y="7269075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470543" y="2765996"/>
            <a:ext cx="7470299" cy="78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TT Supermolot Neue Expanded Bold"/>
              </a:rPr>
              <a:t>LÝ DO CHỌN ĐỀ TÀI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470543" y="2706316"/>
            <a:ext cx="1193492" cy="47625"/>
            <a:chOff x="0" y="0"/>
            <a:chExt cx="314335" cy="1254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4335" cy="12543"/>
            </a:xfrm>
            <a:custGeom>
              <a:avLst/>
              <a:gdLst/>
              <a:ahLst/>
              <a:cxnLst/>
              <a:rect r="r" b="b" t="t" l="l"/>
              <a:pathLst>
                <a:path h="12543" w="314335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470543" y="4629889"/>
            <a:ext cx="169107" cy="169107"/>
            <a:chOff x="0" y="0"/>
            <a:chExt cx="170296" cy="17029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0296" cy="170296"/>
            </a:xfrm>
            <a:custGeom>
              <a:avLst/>
              <a:gdLst/>
              <a:ahLst/>
              <a:cxnLst/>
              <a:rect r="r" b="b" t="t" l="l"/>
              <a:pathLst>
                <a:path h="170296" w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917254" y="4563214"/>
            <a:ext cx="2987155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TT Supermolot Neue Expanded Bold"/>
              </a:rPr>
              <a:t>Cung cấp nền tảng mạng xã hội hoàn toàn mới trên thiết bị di động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873861" y="4629889"/>
            <a:ext cx="169107" cy="169107"/>
            <a:chOff x="0" y="0"/>
            <a:chExt cx="170296" cy="17029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0296" cy="170296"/>
            </a:xfrm>
            <a:custGeom>
              <a:avLst/>
              <a:gdLst/>
              <a:ahLst/>
              <a:cxnLst/>
              <a:rect r="r" b="b" t="t" l="l"/>
              <a:pathLst>
                <a:path h="170296" w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3320572" y="4563214"/>
            <a:ext cx="2987155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TT Supermolot Neue Expanded Bold"/>
              </a:rPr>
              <a:t>Xây dựng cộng đồng mạng xã hội cho những người chưa biết nhau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8470543" y="6583209"/>
            <a:ext cx="169107" cy="169107"/>
            <a:chOff x="0" y="0"/>
            <a:chExt cx="170296" cy="17029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70296" cy="170296"/>
            </a:xfrm>
            <a:custGeom>
              <a:avLst/>
              <a:gdLst/>
              <a:ahLst/>
              <a:cxnLst/>
              <a:rect r="r" b="b" t="t" l="l"/>
              <a:pathLst>
                <a:path h="170296" w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8917254" y="6516534"/>
            <a:ext cx="2987155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TT Supermolot Neue Expanded Bold"/>
              </a:rPr>
              <a:t>Nhận thấy nhu cầu người dùng mạng xã hội cao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873861" y="6583209"/>
            <a:ext cx="169107" cy="169107"/>
            <a:chOff x="0" y="0"/>
            <a:chExt cx="170296" cy="17029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0296" cy="170296"/>
            </a:xfrm>
            <a:custGeom>
              <a:avLst/>
              <a:gdLst/>
              <a:ahLst/>
              <a:cxnLst/>
              <a:rect r="r" b="b" t="t" l="l"/>
              <a:pathLst>
                <a:path h="170296" w="170296">
                  <a:moveTo>
                    <a:pt x="0" y="0"/>
                  </a:moveTo>
                  <a:lnTo>
                    <a:pt x="170296" y="0"/>
                  </a:lnTo>
                  <a:lnTo>
                    <a:pt x="170296" y="170296"/>
                  </a:lnTo>
                  <a:lnTo>
                    <a:pt x="0" y="170296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70296" cy="208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3320572" y="6516534"/>
            <a:ext cx="2987155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TT Supermolot Neue Expanded Bold"/>
              </a:rPr>
              <a:t>Được các thành viên trong team hưởng ứng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5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18722" y="389964"/>
            <a:ext cx="1385913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73429" y="3030949"/>
            <a:ext cx="2243548" cy="2223141"/>
            <a:chOff x="0" y="0"/>
            <a:chExt cx="2991397" cy="2964188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5"/>
            <a:srcRect l="6142" t="0" r="6142" b="0"/>
            <a:stretch>
              <a:fillRect/>
            </a:stretch>
          </p:blipFill>
          <p:spPr>
            <a:xfrm flipH="false" flipV="false">
              <a:off x="0" y="0"/>
              <a:ext cx="2991397" cy="2964188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673429" y="5651144"/>
            <a:ext cx="2194772" cy="603832"/>
            <a:chOff x="0" y="0"/>
            <a:chExt cx="416705" cy="11464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6705" cy="114645"/>
            </a:xfrm>
            <a:custGeom>
              <a:avLst/>
              <a:gdLst/>
              <a:ahLst/>
              <a:cxnLst/>
              <a:rect r="r" b="b" t="t" l="l"/>
              <a:pathLst>
                <a:path h="114645" w="416705">
                  <a:moveTo>
                    <a:pt x="0" y="0"/>
                  </a:moveTo>
                  <a:lnTo>
                    <a:pt x="416705" y="0"/>
                  </a:lnTo>
                  <a:lnTo>
                    <a:pt x="416705" y="114645"/>
                  </a:lnTo>
                  <a:lnTo>
                    <a:pt x="0" y="114645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16705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33074" y="5795603"/>
            <a:ext cx="2928346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FFFFFF"/>
                </a:solidFill>
                <a:latin typeface="TT Supermolot Neue Expanded Bold"/>
              </a:rPr>
              <a:t>React Native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052281" y="3030949"/>
            <a:ext cx="2240819" cy="2223141"/>
            <a:chOff x="0" y="0"/>
            <a:chExt cx="2987759" cy="2964188"/>
          </a:xfrm>
        </p:grpSpPr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6"/>
            <a:srcRect l="21651" t="0" r="21651" b="0"/>
            <a:stretch>
              <a:fillRect/>
            </a:stretch>
          </p:blipFill>
          <p:spPr>
            <a:xfrm flipH="false" flipV="false">
              <a:off x="0" y="0"/>
              <a:ext cx="2987759" cy="2964188"/>
            </a:xfrm>
            <a:prstGeom prst="rect">
              <a:avLst/>
            </a:prstGeom>
          </p:spPr>
        </p:pic>
      </p:grpSp>
      <p:grpSp>
        <p:nvGrpSpPr>
          <p:cNvPr name="Group 30" id="30"/>
          <p:cNvGrpSpPr/>
          <p:nvPr/>
        </p:nvGrpSpPr>
        <p:grpSpPr>
          <a:xfrm rot="0">
            <a:off x="5052281" y="5610201"/>
            <a:ext cx="2240819" cy="685718"/>
            <a:chOff x="0" y="0"/>
            <a:chExt cx="425448" cy="13019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25448" cy="130192"/>
            </a:xfrm>
            <a:custGeom>
              <a:avLst/>
              <a:gdLst/>
              <a:ahLst/>
              <a:cxnLst/>
              <a:rect r="r" b="b" t="t" l="l"/>
              <a:pathLst>
                <a:path h="130192" w="425448">
                  <a:moveTo>
                    <a:pt x="0" y="0"/>
                  </a:moveTo>
                  <a:lnTo>
                    <a:pt x="425448" y="0"/>
                  </a:lnTo>
                  <a:lnTo>
                    <a:pt x="425448" y="130192"/>
                  </a:lnTo>
                  <a:lnTo>
                    <a:pt x="0" y="130192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25448" cy="168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4708517" y="5762193"/>
            <a:ext cx="2928346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FFFFFF"/>
                </a:solidFill>
                <a:latin typeface="TT Supermolot Neue Expanded Bold"/>
              </a:rPr>
              <a:t>Firebase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740746" y="3030949"/>
            <a:ext cx="2465800" cy="2223141"/>
            <a:chOff x="0" y="0"/>
            <a:chExt cx="3287733" cy="2964188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7"/>
            <a:srcRect l="8460" t="0" r="8460" b="0"/>
            <a:stretch>
              <a:fillRect/>
            </a:stretch>
          </p:blipFill>
          <p:spPr>
            <a:xfrm flipH="false" flipV="false">
              <a:off x="0" y="0"/>
              <a:ext cx="3287733" cy="2964188"/>
            </a:xfrm>
            <a:prstGeom prst="rect">
              <a:avLst/>
            </a:prstGeom>
          </p:spPr>
        </p:pic>
      </p:grpSp>
      <p:grpSp>
        <p:nvGrpSpPr>
          <p:cNvPr name="Group 36" id="36"/>
          <p:cNvGrpSpPr/>
          <p:nvPr/>
        </p:nvGrpSpPr>
        <p:grpSpPr>
          <a:xfrm rot="0">
            <a:off x="9740746" y="5651144"/>
            <a:ext cx="2655950" cy="644775"/>
            <a:chOff x="0" y="0"/>
            <a:chExt cx="504266" cy="1224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4266" cy="122419"/>
            </a:xfrm>
            <a:custGeom>
              <a:avLst/>
              <a:gdLst/>
              <a:ahLst/>
              <a:cxnLst/>
              <a:rect r="r" b="b" t="t" l="l"/>
              <a:pathLst>
                <a:path h="122419" w="504266">
                  <a:moveTo>
                    <a:pt x="0" y="0"/>
                  </a:moveTo>
                  <a:lnTo>
                    <a:pt x="504266" y="0"/>
                  </a:lnTo>
                  <a:lnTo>
                    <a:pt x="504266" y="122419"/>
                  </a:lnTo>
                  <a:lnTo>
                    <a:pt x="0" y="122419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504266" cy="160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604548" y="5801480"/>
            <a:ext cx="2928346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FFFFFF"/>
                </a:solidFill>
                <a:latin typeface="TT Supermolot Neue Expanded Bold"/>
              </a:rPr>
              <a:t>Express JS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5348498" y="3030949"/>
            <a:ext cx="2341984" cy="2223141"/>
            <a:chOff x="0" y="0"/>
            <a:chExt cx="3122646" cy="2964188"/>
          </a:xfrm>
        </p:grpSpPr>
        <p:pic>
          <p:nvPicPr>
            <p:cNvPr name="Picture 41" id="41"/>
            <p:cNvPicPr>
              <a:picLocks noChangeAspect="true"/>
            </p:cNvPicPr>
            <p:nvPr/>
          </p:nvPicPr>
          <p:blipFill>
            <a:blip r:embed="rId8"/>
            <a:srcRect l="14884" t="0" r="14884" b="0"/>
            <a:stretch>
              <a:fillRect/>
            </a:stretch>
          </p:blipFill>
          <p:spPr>
            <a:xfrm flipH="false" flipV="false">
              <a:off x="0" y="0"/>
              <a:ext cx="3122646" cy="2964188"/>
            </a:xfrm>
            <a:prstGeom prst="rect">
              <a:avLst/>
            </a:prstGeom>
          </p:spPr>
        </p:pic>
      </p:grpSp>
      <p:grpSp>
        <p:nvGrpSpPr>
          <p:cNvPr name="Group 42" id="42"/>
          <p:cNvGrpSpPr/>
          <p:nvPr/>
        </p:nvGrpSpPr>
        <p:grpSpPr>
          <a:xfrm rot="0">
            <a:off x="15428405" y="5651144"/>
            <a:ext cx="2341984" cy="685718"/>
            <a:chOff x="0" y="0"/>
            <a:chExt cx="444655" cy="13019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44655" cy="130192"/>
            </a:xfrm>
            <a:custGeom>
              <a:avLst/>
              <a:gdLst/>
              <a:ahLst/>
              <a:cxnLst/>
              <a:rect r="r" b="b" t="t" l="l"/>
              <a:pathLst>
                <a:path h="130192" w="444655">
                  <a:moveTo>
                    <a:pt x="0" y="0"/>
                  </a:moveTo>
                  <a:lnTo>
                    <a:pt x="444655" y="0"/>
                  </a:lnTo>
                  <a:lnTo>
                    <a:pt x="444655" y="130192"/>
                  </a:lnTo>
                  <a:lnTo>
                    <a:pt x="0" y="130192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444655" cy="168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5136792" y="5825877"/>
            <a:ext cx="2928346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FFFFFF"/>
                </a:solidFill>
                <a:latin typeface="TT Supermolot Neue Expanded Bold"/>
              </a:rPr>
              <a:t>Mongo DB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1005097" y="338210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5136792" y="3975808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652952" y="1948889"/>
            <a:ext cx="16175587" cy="78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TT Supermolot Neue Expanded Bold"/>
              </a:rPr>
              <a:t>CÁC CÔNG NGHỆ SỬ DỤNG TRONG DỰ ÁN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8547254" y="1783174"/>
            <a:ext cx="1193492" cy="47625"/>
            <a:chOff x="0" y="0"/>
            <a:chExt cx="314335" cy="1254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14335" cy="12543"/>
            </a:xfrm>
            <a:custGeom>
              <a:avLst/>
              <a:gdLst/>
              <a:ahLst/>
              <a:cxnLst/>
              <a:rect r="r" b="b" t="t" l="l"/>
              <a:pathLst>
                <a:path h="12543" w="314335">
                  <a:moveTo>
                    <a:pt x="0" y="0"/>
                  </a:moveTo>
                  <a:lnTo>
                    <a:pt x="314335" y="0"/>
                  </a:lnTo>
                  <a:lnTo>
                    <a:pt x="3143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314335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673429" y="6655026"/>
            <a:ext cx="2957923" cy="2223141"/>
            <a:chOff x="0" y="0"/>
            <a:chExt cx="3943897" cy="2964188"/>
          </a:xfrm>
        </p:grpSpPr>
        <p:pic>
          <p:nvPicPr>
            <p:cNvPr name="Picture 53" id="53"/>
            <p:cNvPicPr>
              <a:picLocks noChangeAspect="true"/>
            </p:cNvPicPr>
            <p:nvPr/>
          </p:nvPicPr>
          <p:blipFill>
            <a:blip r:embed="rId9"/>
            <a:srcRect l="12579" t="0" r="12579" b="0"/>
            <a:stretch>
              <a:fillRect/>
            </a:stretch>
          </p:blipFill>
          <p:spPr>
            <a:xfrm flipH="false" flipV="false">
              <a:off x="0" y="0"/>
              <a:ext cx="3943897" cy="2964188"/>
            </a:xfrm>
            <a:prstGeom prst="rect">
              <a:avLst/>
            </a:prstGeom>
          </p:spPr>
        </p:pic>
      </p:grpSp>
      <p:grpSp>
        <p:nvGrpSpPr>
          <p:cNvPr name="Group 54" id="54"/>
          <p:cNvGrpSpPr/>
          <p:nvPr/>
        </p:nvGrpSpPr>
        <p:grpSpPr>
          <a:xfrm rot="0">
            <a:off x="673429" y="9173442"/>
            <a:ext cx="2957923" cy="558947"/>
            <a:chOff x="0" y="0"/>
            <a:chExt cx="561599" cy="10612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61599" cy="106123"/>
            </a:xfrm>
            <a:custGeom>
              <a:avLst/>
              <a:gdLst/>
              <a:ahLst/>
              <a:cxnLst/>
              <a:rect r="r" b="b" t="t" l="l"/>
              <a:pathLst>
                <a:path h="106123" w="561599">
                  <a:moveTo>
                    <a:pt x="0" y="0"/>
                  </a:moveTo>
                  <a:lnTo>
                    <a:pt x="561599" y="0"/>
                  </a:lnTo>
                  <a:lnTo>
                    <a:pt x="561599" y="106123"/>
                  </a:lnTo>
                  <a:lnTo>
                    <a:pt x="0" y="106123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561599" cy="144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673429" y="9305261"/>
            <a:ext cx="2928346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FFFFFF"/>
                </a:solidFill>
                <a:latin typeface="TT Supermolot Neue Expanded Bold"/>
              </a:rPr>
              <a:t>Redux Toolkit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4316061" y="6655026"/>
            <a:ext cx="5631727" cy="2223141"/>
            <a:chOff x="0" y="0"/>
            <a:chExt cx="7508969" cy="2964188"/>
          </a:xfrm>
        </p:grpSpPr>
        <p:pic>
          <p:nvPicPr>
            <p:cNvPr name="Picture 59" id="59"/>
            <p:cNvPicPr>
              <a:picLocks noChangeAspect="true"/>
            </p:cNvPicPr>
            <p:nvPr/>
          </p:nvPicPr>
          <p:blipFill>
            <a:blip r:embed="rId10"/>
            <a:srcRect l="0" t="2026" r="0" b="2026"/>
            <a:stretch>
              <a:fillRect/>
            </a:stretch>
          </p:blipFill>
          <p:spPr>
            <a:xfrm flipH="false" flipV="false">
              <a:off x="0" y="0"/>
              <a:ext cx="7508969" cy="2964188"/>
            </a:xfrm>
            <a:prstGeom prst="rect">
              <a:avLst/>
            </a:prstGeom>
          </p:spPr>
        </p:pic>
      </p:grpSp>
      <p:grpSp>
        <p:nvGrpSpPr>
          <p:cNvPr name="Group 60" id="60"/>
          <p:cNvGrpSpPr/>
          <p:nvPr/>
        </p:nvGrpSpPr>
        <p:grpSpPr>
          <a:xfrm rot="0">
            <a:off x="5814139" y="9173442"/>
            <a:ext cx="2957923" cy="558947"/>
            <a:chOff x="0" y="0"/>
            <a:chExt cx="561599" cy="10612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61599" cy="106123"/>
            </a:xfrm>
            <a:custGeom>
              <a:avLst/>
              <a:gdLst/>
              <a:ahLst/>
              <a:cxnLst/>
              <a:rect r="r" b="b" t="t" l="l"/>
              <a:pathLst>
                <a:path h="106123" w="561599">
                  <a:moveTo>
                    <a:pt x="0" y="0"/>
                  </a:moveTo>
                  <a:lnTo>
                    <a:pt x="561599" y="0"/>
                  </a:lnTo>
                  <a:lnTo>
                    <a:pt x="561599" y="106123"/>
                  </a:lnTo>
                  <a:lnTo>
                    <a:pt x="0" y="106123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561599" cy="144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5843715" y="9305261"/>
            <a:ext cx="2928346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FFFFFF"/>
                </a:solidFill>
                <a:latin typeface="TT Supermolot Neue Expanded Bold"/>
              </a:rPr>
              <a:t>Redux Persist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10472451" y="6655026"/>
            <a:ext cx="3468191" cy="2223141"/>
            <a:chOff x="0" y="0"/>
            <a:chExt cx="4624254" cy="2964188"/>
          </a:xfrm>
        </p:grpSpPr>
        <p:pic>
          <p:nvPicPr>
            <p:cNvPr name="Picture 65" id="65"/>
            <p:cNvPicPr>
              <a:picLocks noChangeAspect="true"/>
            </p:cNvPicPr>
            <p:nvPr/>
          </p:nvPicPr>
          <p:blipFill>
            <a:blip r:embed="rId11"/>
            <a:srcRect l="10875" t="0" r="10875" b="0"/>
            <a:stretch>
              <a:fillRect/>
            </a:stretch>
          </p:blipFill>
          <p:spPr>
            <a:xfrm flipH="false" flipV="false">
              <a:off x="0" y="0"/>
              <a:ext cx="4624254" cy="2964188"/>
            </a:xfrm>
            <a:prstGeom prst="rect">
              <a:avLst/>
            </a:prstGeom>
          </p:spPr>
        </p:pic>
      </p:grpSp>
      <p:grpSp>
        <p:nvGrpSpPr>
          <p:cNvPr name="Group 66" id="66"/>
          <p:cNvGrpSpPr/>
          <p:nvPr/>
        </p:nvGrpSpPr>
        <p:grpSpPr>
          <a:xfrm rot="0">
            <a:off x="10824449" y="9173442"/>
            <a:ext cx="2957923" cy="558947"/>
            <a:chOff x="0" y="0"/>
            <a:chExt cx="561599" cy="106123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561599" cy="106123"/>
            </a:xfrm>
            <a:custGeom>
              <a:avLst/>
              <a:gdLst/>
              <a:ahLst/>
              <a:cxnLst/>
              <a:rect r="r" b="b" t="t" l="l"/>
              <a:pathLst>
                <a:path h="106123" w="561599">
                  <a:moveTo>
                    <a:pt x="0" y="0"/>
                  </a:moveTo>
                  <a:lnTo>
                    <a:pt x="561599" y="0"/>
                  </a:lnTo>
                  <a:lnTo>
                    <a:pt x="561599" y="106123"/>
                  </a:lnTo>
                  <a:lnTo>
                    <a:pt x="0" y="106123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561599" cy="144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10932523" y="9305261"/>
            <a:ext cx="2928346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FFFFFF"/>
                </a:solidFill>
                <a:latin typeface="TT Supermolot Neue Expanded Bold"/>
              </a:rPr>
              <a:t>JWT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14595380" y="6632137"/>
            <a:ext cx="3095102" cy="2223141"/>
            <a:chOff x="0" y="0"/>
            <a:chExt cx="4126803" cy="2964188"/>
          </a:xfrm>
        </p:grpSpPr>
        <p:pic>
          <p:nvPicPr>
            <p:cNvPr name="Picture 71" id="71"/>
            <p:cNvPicPr>
              <a:picLocks noChangeAspect="true"/>
            </p:cNvPicPr>
            <p:nvPr/>
          </p:nvPicPr>
          <p:blipFill>
            <a:blip r:embed="rId12"/>
            <a:srcRect l="13454" t="0" r="13454" b="0"/>
            <a:stretch>
              <a:fillRect/>
            </a:stretch>
          </p:blipFill>
          <p:spPr>
            <a:xfrm flipH="false" flipV="false">
              <a:off x="0" y="0"/>
              <a:ext cx="4126803" cy="2964188"/>
            </a:xfrm>
            <a:prstGeom prst="rect">
              <a:avLst/>
            </a:prstGeom>
          </p:spPr>
        </p:pic>
      </p:grpSp>
      <p:grpSp>
        <p:nvGrpSpPr>
          <p:cNvPr name="Group 72" id="72"/>
          <p:cNvGrpSpPr/>
          <p:nvPr/>
        </p:nvGrpSpPr>
        <p:grpSpPr>
          <a:xfrm rot="0">
            <a:off x="14663969" y="9173442"/>
            <a:ext cx="2957923" cy="558947"/>
            <a:chOff x="0" y="0"/>
            <a:chExt cx="561599" cy="106123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561599" cy="106123"/>
            </a:xfrm>
            <a:custGeom>
              <a:avLst/>
              <a:gdLst/>
              <a:ahLst/>
              <a:cxnLst/>
              <a:rect r="r" b="b" t="t" l="l"/>
              <a:pathLst>
                <a:path h="106123" w="561599">
                  <a:moveTo>
                    <a:pt x="0" y="0"/>
                  </a:moveTo>
                  <a:lnTo>
                    <a:pt x="561599" y="0"/>
                  </a:lnTo>
                  <a:lnTo>
                    <a:pt x="561599" y="106123"/>
                  </a:lnTo>
                  <a:lnTo>
                    <a:pt x="0" y="106123"/>
                  </a:lnTo>
                  <a:close/>
                </a:path>
              </a:pathLst>
            </a:custGeom>
            <a:gradFill rotWithShape="true">
              <a:gsLst>
                <a:gs pos="0">
                  <a:srgbClr val="6E009B">
                    <a:alpha val="100000"/>
                  </a:srgbClr>
                </a:gs>
                <a:gs pos="100000">
                  <a:srgbClr val="EB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38100"/>
              <a:ext cx="561599" cy="144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4762136" y="9312478"/>
            <a:ext cx="2928346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498">
                <a:solidFill>
                  <a:srgbClr val="FFFFFF"/>
                </a:solidFill>
                <a:latin typeface="TT Supermolot Neue Expanded Bold"/>
              </a:rPr>
              <a:t>i18n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15273" y="-303781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68176" y="2907850"/>
            <a:ext cx="10816870" cy="3866926"/>
            <a:chOff x="0" y="0"/>
            <a:chExt cx="2848887" cy="10184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8887" cy="1018450"/>
            </a:xfrm>
            <a:custGeom>
              <a:avLst/>
              <a:gdLst/>
              <a:ahLst/>
              <a:cxnLst/>
              <a:rect r="r" b="b" t="t" l="l"/>
              <a:pathLst>
                <a:path h="1018450" w="2848887">
                  <a:moveTo>
                    <a:pt x="0" y="0"/>
                  </a:moveTo>
                  <a:lnTo>
                    <a:pt x="2848887" y="0"/>
                  </a:lnTo>
                  <a:lnTo>
                    <a:pt x="2848887" y="1018450"/>
                  </a:lnTo>
                  <a:lnTo>
                    <a:pt x="0" y="1018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8887" cy="1056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899748" y="2434062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544348" y="4388101"/>
            <a:ext cx="1084069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TT Supermolot Neue Expanded Bold"/>
              </a:rPr>
              <a:t>SƠ ĐỒ ERD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231928" y="56966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41186" y="372984"/>
            <a:ext cx="1385913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0829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99748" y="2434062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31928" y="56966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82008" y="372984"/>
            <a:ext cx="138591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678291" y="970322"/>
            <a:ext cx="8931418" cy="8346355"/>
            <a:chOff x="0" y="0"/>
            <a:chExt cx="11908558" cy="11128473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6"/>
            <a:srcRect l="0" t="3515" r="0" b="3515"/>
            <a:stretch>
              <a:fillRect/>
            </a:stretch>
          </p:blipFill>
          <p:spPr>
            <a:xfrm flipH="false" flipV="false">
              <a:off x="0" y="0"/>
              <a:ext cx="11908558" cy="11128473"/>
            </a:xfrm>
            <a:prstGeom prst="rect">
              <a:avLst/>
            </a:prstGeom>
          </p:spPr>
        </p:pic>
      </p:grpSp>
      <p:sp>
        <p:nvSpPr>
          <p:cNvPr name="TextBox 27" id="27"/>
          <p:cNvSpPr txBox="true"/>
          <p:nvPr/>
        </p:nvSpPr>
        <p:spPr>
          <a:xfrm rot="0">
            <a:off x="7025284" y="9610685"/>
            <a:ext cx="4873246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1EDFF"/>
                </a:solidFill>
                <a:latin typeface="TT Supermolot Neue Expanded Bold"/>
              </a:rPr>
              <a:t>Sơ đồ erd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429" y="479195"/>
            <a:ext cx="274427" cy="260019"/>
          </a:xfrm>
          <a:custGeom>
            <a:avLst/>
            <a:gdLst/>
            <a:ahLst/>
            <a:cxnLst/>
            <a:rect r="r" b="b" t="t" l="l"/>
            <a:pathLst>
              <a:path h="260019" w="274427">
                <a:moveTo>
                  <a:pt x="0" y="0"/>
                </a:moveTo>
                <a:lnTo>
                  <a:pt x="274427" y="0"/>
                </a:lnTo>
                <a:lnTo>
                  <a:pt x="274427" y="260019"/>
                </a:lnTo>
                <a:lnTo>
                  <a:pt x="0" y="26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78316" y="-320856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4392" y="6367692"/>
            <a:ext cx="5781216" cy="5781216"/>
          </a:xfrm>
          <a:custGeom>
            <a:avLst/>
            <a:gdLst/>
            <a:ahLst/>
            <a:cxnLst/>
            <a:rect r="r" b="b" t="t" l="l"/>
            <a:pathLst>
              <a:path h="5781216" w="5781216">
                <a:moveTo>
                  <a:pt x="0" y="0"/>
                </a:moveTo>
                <a:lnTo>
                  <a:pt x="5781216" y="0"/>
                </a:lnTo>
                <a:lnTo>
                  <a:pt x="5781216" y="5781216"/>
                </a:lnTo>
                <a:lnTo>
                  <a:pt x="0" y="5781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72853" y="818910"/>
            <a:ext cx="11407136" cy="910512"/>
            <a:chOff x="0" y="0"/>
            <a:chExt cx="3004349" cy="2398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04349" cy="239806"/>
            </a:xfrm>
            <a:custGeom>
              <a:avLst/>
              <a:gdLst/>
              <a:ahLst/>
              <a:cxnLst/>
              <a:rect r="r" b="b" t="t" l="l"/>
              <a:pathLst>
                <a:path h="239806" w="3004349">
                  <a:moveTo>
                    <a:pt x="0" y="0"/>
                  </a:moveTo>
                  <a:lnTo>
                    <a:pt x="3004349" y="0"/>
                  </a:lnTo>
                  <a:lnTo>
                    <a:pt x="3004349" y="239806"/>
                  </a:lnTo>
                  <a:lnTo>
                    <a:pt x="0" y="239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2BC4">
                      <a:alpha val="100000"/>
                    </a:srgbClr>
                  </a:gs>
                  <a:gs pos="100000">
                    <a:srgbClr val="5500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004349" cy="277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899748" y="2434062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31928" y="5696614"/>
            <a:ext cx="2156324" cy="2156324"/>
          </a:xfrm>
          <a:custGeom>
            <a:avLst/>
            <a:gdLst/>
            <a:ahLst/>
            <a:cxnLst/>
            <a:rect r="r" b="b" t="t" l="l"/>
            <a:pathLst>
              <a:path h="2156324" w="2156324">
                <a:moveTo>
                  <a:pt x="0" y="0"/>
                </a:moveTo>
                <a:lnTo>
                  <a:pt x="2156324" y="0"/>
                </a:lnTo>
                <a:lnTo>
                  <a:pt x="2156324" y="2156324"/>
                </a:lnTo>
                <a:lnTo>
                  <a:pt x="0" y="21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839141" y="8809441"/>
            <a:ext cx="448859" cy="448859"/>
            <a:chOff x="0" y="0"/>
            <a:chExt cx="118218" cy="1182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true">
              <a:gsLst>
                <a:gs pos="0">
                  <a:srgbClr val="FF2BC4">
                    <a:alpha val="100000"/>
                  </a:srgbClr>
                </a:gs>
                <a:gs pos="100000">
                  <a:srgbClr val="55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839141" y="8360583"/>
            <a:ext cx="448859" cy="448859"/>
            <a:chOff x="0" y="0"/>
            <a:chExt cx="118218" cy="1182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218" cy="118218"/>
            </a:xfrm>
            <a:custGeom>
              <a:avLst/>
              <a:gdLst/>
              <a:ahLst/>
              <a:cxnLst/>
              <a:rect r="r" b="b" t="t" l="l"/>
              <a:pathLst>
                <a:path h="118218" w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056072" y="1966951"/>
            <a:ext cx="10963953" cy="8155643"/>
          </a:xfrm>
          <a:custGeom>
            <a:avLst/>
            <a:gdLst/>
            <a:ahLst/>
            <a:cxnLst/>
            <a:rect r="r" b="b" t="t" l="l"/>
            <a:pathLst>
              <a:path h="8155643" w="10963953">
                <a:moveTo>
                  <a:pt x="0" y="0"/>
                </a:moveTo>
                <a:lnTo>
                  <a:pt x="10963953" y="0"/>
                </a:lnTo>
                <a:lnTo>
                  <a:pt x="10963953" y="8155643"/>
                </a:lnTo>
                <a:lnTo>
                  <a:pt x="0" y="8155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056072" y="899655"/>
            <a:ext cx="1084069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TT Supermolot Neue Expanded Bold"/>
              </a:rPr>
              <a:t>USECASE CUSTOMER APP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6792" y="372984"/>
            <a:ext cx="138591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Compacta"/>
              </a:rPr>
              <a:t>VNPIC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Photo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DAGD34oRBCU</dc:identifier>
  <dcterms:modified xsi:type="dcterms:W3CDTF">2011-08-01T06:04:30Z</dcterms:modified>
  <cp:revision>1</cp:revision>
  <dc:title>VNPIC</dc:title>
</cp:coreProperties>
</file>